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82" r:id="rId6"/>
  </p:sldMasterIdLst>
  <p:notesMasterIdLst>
    <p:notesMasterId r:id="rId29"/>
  </p:notesMasterIdLst>
  <p:sldIdLst>
    <p:sldId id="267" r:id="rId7"/>
    <p:sldId id="295" r:id="rId8"/>
    <p:sldId id="297" r:id="rId9"/>
    <p:sldId id="268" r:id="rId10"/>
    <p:sldId id="294" r:id="rId11"/>
    <p:sldId id="296" r:id="rId12"/>
    <p:sldId id="273" r:id="rId13"/>
    <p:sldId id="298" r:id="rId14"/>
    <p:sldId id="299" r:id="rId15"/>
    <p:sldId id="306" r:id="rId16"/>
    <p:sldId id="307" r:id="rId17"/>
    <p:sldId id="308" r:id="rId18"/>
    <p:sldId id="309" r:id="rId19"/>
    <p:sldId id="305" r:id="rId20"/>
    <p:sldId id="300" r:id="rId21"/>
    <p:sldId id="304" r:id="rId22"/>
    <p:sldId id="263" r:id="rId23"/>
    <p:sldId id="264" r:id="rId24"/>
    <p:sldId id="258" r:id="rId25"/>
    <p:sldId id="302" r:id="rId26"/>
    <p:sldId id="301" r:id="rId27"/>
    <p:sldId id="303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133B8F4F-9C60-4EE0-86A0-610C31F06799}">
          <p14:sldIdLst>
            <p14:sldId id="267"/>
            <p14:sldId id="295"/>
          </p14:sldIdLst>
        </p14:section>
        <p14:section name="Arquitectura" id="{2450B9A7-002E-4926-92C2-E91197725F3A}">
          <p14:sldIdLst>
            <p14:sldId id="297"/>
            <p14:sldId id="268"/>
            <p14:sldId id="294"/>
            <p14:sldId id="296"/>
            <p14:sldId id="273"/>
            <p14:sldId id="298"/>
            <p14:sldId id="299"/>
          </p14:sldIdLst>
        </p14:section>
        <p14:section name="Mockup Papel" id="{A3B9E966-3C7C-4165-810E-D2783AFAE519}">
          <p14:sldIdLst>
            <p14:sldId id="306"/>
            <p14:sldId id="307"/>
            <p14:sldId id="308"/>
            <p14:sldId id="309"/>
          </p14:sldIdLst>
        </p14:section>
        <p14:section name="Modelo Digital" id="{F1AECBF9-6B2A-4E91-AD10-6BA6F8E1C68B}">
          <p14:sldIdLst>
            <p14:sldId id="305"/>
            <p14:sldId id="300"/>
            <p14:sldId id="304"/>
            <p14:sldId id="263"/>
            <p14:sldId id="264"/>
            <p14:sldId id="258"/>
            <p14:sldId id="302"/>
            <p14:sldId id="301"/>
          </p14:sldIdLst>
        </p14:section>
        <p14:section name="Conclusão" id="{C341BDB6-2E82-4FE6-9081-7A2D71BF636B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B2B4B7"/>
    <a:srgbClr val="975819"/>
    <a:srgbClr val="FF9933"/>
    <a:srgbClr val="FF3300"/>
    <a:srgbClr val="CC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6ED0B-171D-41C2-9B4B-A5DFD323ED2B}" v="1" dt="2019-11-06T15:08:17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3759C-C026-4339-8DBC-92E403E2892E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2BFFF-FFE9-4093-AA5A-D297CE52AD8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81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2BFFF-FFE9-4093-AA5A-D297CE52AD86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86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2BFFF-FFE9-4093-AA5A-D297CE52AD86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9634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2BFFF-FFE9-4093-AA5A-D297CE52AD86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980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Nota: Quando o utilizador clica no “Show more” é pretendido que todos os jogos sejam mostrados com recurso a um </a:t>
            </a:r>
            <a:r>
              <a:rPr lang="pt-PT" err="1"/>
              <a:t>scroll</a:t>
            </a: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2BFFF-FFE9-4093-AA5A-D297CE52AD86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09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2BFFF-FFE9-4093-AA5A-D297CE52AD86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67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115C3-0841-44A1-A324-1B0E62FE4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DE0588-8E0A-401F-97EF-1EBC41AFC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D4178DA-CD69-4F7D-A3D6-86961F9D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37A066-15D6-49BD-B3A8-F9FC69589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B7EA540-3972-4929-B41D-8F0A5C06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634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96DC9-C808-415B-9703-7ED9F2FA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271F840-1C6F-4E9E-A645-8DA92417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1931763-58CC-459F-BC4A-B561122F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AC0AFE1-476B-4B3C-A17A-CA5EE06B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BB7907F-567D-4180-9417-7686B7FC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787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CB1C62D-D91B-4270-844F-1DD8C0CDD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26A00F8-C7EA-4E7F-9815-05EC0EB22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4708D65-E297-4116-A314-FF490988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D07E82F-9573-477F-99EB-8B1C9215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F5C5A1-E427-4A8A-949E-2B2FCCB4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5149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672064" y="4005065"/>
            <a:ext cx="5184576" cy="153617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48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>
                <a:ea typeface="+mn-ea"/>
              </a:rPr>
              <a:t>FREE PPT TEMPLATES</a:t>
            </a:r>
            <a:endParaRPr lang="en-US" altLang="ko-KR" b="1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71867" y="5541235"/>
            <a:ext cx="5184576" cy="6720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600" b="1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600" b="1"/>
              <a:t>OF YOUR PRESENTATION HERE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2783140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286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4633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756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9061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4220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66336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1151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C2644-30D3-4EEE-B150-B2416A36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D6E23C-E55C-4EAD-9E94-0ECF4EC9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F1974E-8D3B-47A7-8F81-2EEF4B1E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F0A3B3-4D18-4CBA-B9E0-DC7C9B1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129AE1D-9146-41EA-9DE9-9B41B172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535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557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84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686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341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25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33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664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934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8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BB7C3-87ED-4399-9FB5-851F8AC6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08DCE64-D11B-49F6-97D0-EC2581A36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D455C9-237D-41B9-9F6D-7BE36EED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523F6F0-E1F5-4FB1-AC22-C31894C1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F9E2D7F-F76D-4D9C-958F-23C564C7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1053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40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476069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37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6480043" y="1316766"/>
            <a:ext cx="4224469" cy="4224469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43" y="2468894"/>
            <a:ext cx="4224469" cy="134414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480043" y="3813043"/>
            <a:ext cx="4224469" cy="6720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</a:t>
            </a:r>
          </a:p>
          <a:p>
            <a:pPr lvl="0"/>
            <a:r>
              <a:rPr lang="en-US" altLang="ko-KR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7119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C2644-30D3-4EEE-B150-B2416A36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D6E23C-E55C-4EAD-9E94-0ECF4EC9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F1974E-8D3B-47A7-8F81-2EEF4B1E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F0A3B3-4D18-4CBA-B9E0-DC7C9B1A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129AE1D-9146-41EA-9DE9-9B41B172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2627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6480043" y="1316766"/>
            <a:ext cx="4224469" cy="4224469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43" y="2468894"/>
            <a:ext cx="4224469" cy="134414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480043" y="3813043"/>
            <a:ext cx="4224469" cy="6720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</a:t>
            </a:r>
          </a:p>
          <a:p>
            <a:pPr lvl="0"/>
            <a:r>
              <a:rPr lang="en-US" altLang="ko-KR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3895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01BF4-1310-4D63-8929-ACAF5715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4AFCE0E-275F-4CE7-84BC-8F17F5ADE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A3AC775-3DAF-499F-A5CE-F370E3175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393C857-AF7C-42CC-9EA5-356574D3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77AAE74-154B-4163-8B84-91252FB2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2BFA249-DF58-4738-A782-084E6796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800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34784-A98E-4E35-9D88-7C431BC1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1A3F480-13B2-457F-A283-AC5D7CA9C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32D76F7-248E-48ED-AB1E-FBEC05DEB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A0DD04A-C2EA-4070-89BE-918E2F7A5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7C0B1865-8BA0-4CC9-9670-4F244EE70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EDA296A-796A-4AE2-8B1D-BEA59274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F79B5DAF-7552-441C-A484-602222E9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602FF1B-5AA2-4571-AC27-2E3514C2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292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83D8C-9A73-4A2C-8096-A42FA240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8E21BB7E-B249-4603-A9A6-B3E26509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15A9685-E9B5-4AFA-BECF-C8E8C892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136C052-B49E-4085-BC49-143A877C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803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B821F70-CB35-481C-B712-D956DD59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FE49083-EEC9-428B-9176-627688BB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80C3982-D46C-4EC1-B639-768208A5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74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5774F-34E6-43D5-9878-85405830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1DAA47-717B-4F3F-B6B1-5FC7D46A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527240E-83FA-4842-BE68-0B276EF07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6C2A3F-6A83-4801-9FF8-9DBE604A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F034A91-CF03-4ECE-B2B3-E1D77C0F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5F6600D-4F61-4DDE-8B21-DCDC5CF2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156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30252-9EE5-4A7D-9240-B491F507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564F5EE-94E7-46C3-AD6E-666127D17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F7F3649-025B-441E-AB40-76C087A72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CEB9797-95C6-42B9-A4A8-8C80BFB7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6C48322-CCCB-41C3-824B-64DEB03D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12E78B1-2CC6-4CF0-B4ED-274F2804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690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727550CB-3511-41D2-8B53-6B68D992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A4663B6-1B2F-49D3-AAF5-8C820B788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B0C2C35-607F-4EA6-A7FF-07B190999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B5C4A-DEC0-45F1-A739-CEACA7B1618A}" type="datetimeFigureOut">
              <a:rPr lang="pt-PT" smtClean="0"/>
              <a:t>17/01/2020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856408-632B-478C-83E4-9E29E1CB4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DAA27E-EA1A-40F8-996B-8F17E2225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AA673-7FEA-4D92-B343-4AC2448806C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037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17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4" r:id="rId21"/>
    <p:sldLayoutId id="2147483685" r:id="rId22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41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2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1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479964" y="4005063"/>
            <a:ext cx="5568382" cy="1536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Trebuchet MS" panose="020B0603020202020204" pitchFamily="34" charset="0"/>
                <a:ea typeface="맑은 고딕" pitchFamily="50" charset="-127"/>
              </a:rPr>
              <a:t>Trabalho</a:t>
            </a:r>
            <a:r>
              <a:rPr lang="en-US" altLang="ko-KR">
                <a:latin typeface="Trebuchet MS" panose="020B0603020202020204" pitchFamily="34" charset="0"/>
                <a:ea typeface="맑은 고딕" pitchFamily="50" charset="-127"/>
              </a:rPr>
              <a:t> nº3 </a:t>
            </a:r>
            <a:r>
              <a:rPr lang="en-US" altLang="ko-KR" dirty="0">
                <a:latin typeface="Trebuchet MS" panose="020B0603020202020204" pitchFamily="34" charset="0"/>
                <a:ea typeface="맑은 고딕" pitchFamily="50" charset="-127"/>
              </a:rPr>
              <a:t>- PHP</a:t>
            </a:r>
            <a:endParaRPr lang="en-US" altLang="ko-KR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err="1">
                <a:latin typeface="Trebuchet MS"/>
                <a:ea typeface="맑은 고딕"/>
                <a:cs typeface="Arial"/>
              </a:rPr>
              <a:t>Autores</a:t>
            </a:r>
            <a:r>
              <a:rPr lang="en-US" altLang="ko-KR" b="1">
                <a:latin typeface="Trebuchet MS"/>
                <a:ea typeface="맑은 고딕"/>
                <a:cs typeface="Arial"/>
              </a:rPr>
              <a:t>: Marco Silva (up201607763)</a:t>
            </a:r>
          </a:p>
          <a:p>
            <a:pPr>
              <a:defRPr/>
            </a:pPr>
            <a:r>
              <a:rPr lang="en-US" altLang="ko-KR" b="1" err="1">
                <a:latin typeface="Trebuchet MS"/>
                <a:ea typeface="맑은 고딕"/>
                <a:cs typeface="Arial"/>
              </a:rPr>
              <a:t>Diogo</a:t>
            </a:r>
            <a:r>
              <a:rPr lang="en-US" altLang="ko-KR" b="1">
                <a:latin typeface="Trebuchet MS"/>
                <a:ea typeface="맑은 고딕"/>
                <a:cs typeface="Arial"/>
              </a:rPr>
              <a:t> Matos (up</a:t>
            </a:r>
            <a:r>
              <a:rPr lang="en-US" b="1">
                <a:latin typeface="Trebuchet MS"/>
                <a:ea typeface="+mn-lt"/>
                <a:cs typeface="+mn-lt"/>
              </a:rPr>
              <a:t>201503216</a:t>
            </a:r>
            <a:r>
              <a:rPr lang="en-US" altLang="ko-KR" b="1">
                <a:latin typeface="Trebuchet MS"/>
                <a:ea typeface="맑은 고딕"/>
                <a:cs typeface="Arial"/>
              </a:rPr>
              <a:t>)</a:t>
            </a:r>
            <a:endParaRPr lang="en-US" altLang="ko-KR">
              <a:latin typeface="Trebuchet MS"/>
              <a:ea typeface="맑은 고딕"/>
              <a:cs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2903D9-10EF-45A9-945D-E141E37F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977" y="167901"/>
            <a:ext cx="3439832" cy="11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80043" y="2756925"/>
            <a:ext cx="4224469" cy="1344149"/>
          </a:xfrm>
        </p:spPr>
        <p:txBody>
          <a:bodyPr/>
          <a:lstStyle/>
          <a:p>
            <a:r>
              <a:rPr lang="pt-PT" altLang="ko-KR" sz="5400" err="1">
                <a:latin typeface="Trebuchet MS" panose="020B0603020202020204" pitchFamily="34" charset="0"/>
              </a:rPr>
              <a:t>Mockup</a:t>
            </a:r>
            <a:r>
              <a:rPr lang="pt-PT" altLang="ko-KR" sz="5400">
                <a:latin typeface="Trebuchet MS" panose="020B0603020202020204" pitchFamily="34" charset="0"/>
              </a:rPr>
              <a:t> em Papel</a:t>
            </a:r>
          </a:p>
        </p:txBody>
      </p:sp>
    </p:spTree>
    <p:extLst>
      <p:ext uri="{BB962C8B-B14F-4D97-AF65-F5344CB8AC3E}">
        <p14:creationId xmlns:p14="http://schemas.microsoft.com/office/powerpoint/2010/main" val="354324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1CACF-3B0A-437D-A470-CDDC23A3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6" name="Marcador de Posição de Conteúdo 5" descr="Uma imagem com mobília, branco, fotografia, preto&#10;&#10;Descrição gerada automaticamente">
            <a:extLst>
              <a:ext uri="{FF2B5EF4-FFF2-40B4-BE49-F238E27FC236}">
                <a16:creationId xmlns:a16="http://schemas.microsoft.com/office/drawing/2014/main" id="{E72AA420-7215-4140-8942-5E1FC9EA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4" name="Picture 2" descr="Resultado de imagem para grey black solid background">
            <a:extLst>
              <a:ext uri="{FF2B5EF4-FFF2-40B4-BE49-F238E27FC236}">
                <a16:creationId xmlns:a16="http://schemas.microsoft.com/office/drawing/2014/main" id="{67B5C2D2-DCE2-4CA5-AD2F-72C2638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ECF5F6-5A2B-4B38-83B6-D45E7189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86393" y="-1322964"/>
            <a:ext cx="6420255" cy="98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5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1CACF-3B0A-437D-A470-CDDC23A3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6" name="Marcador de Posição de Conteúdo 5" descr="Uma imagem com mobília, branco, fotografia, preto&#10;&#10;Descrição gerada automaticamente">
            <a:extLst>
              <a:ext uri="{FF2B5EF4-FFF2-40B4-BE49-F238E27FC236}">
                <a16:creationId xmlns:a16="http://schemas.microsoft.com/office/drawing/2014/main" id="{E72AA420-7215-4140-8942-5E1FC9EA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4" name="Picture 2" descr="Resultado de imagem para grey black solid background">
            <a:extLst>
              <a:ext uri="{FF2B5EF4-FFF2-40B4-BE49-F238E27FC236}">
                <a16:creationId xmlns:a16="http://schemas.microsoft.com/office/drawing/2014/main" id="{67B5C2D2-DCE2-4CA5-AD2F-72C2638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67E435-57E4-4B67-A8A1-1BEC8DDB6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04948" y="-1426928"/>
            <a:ext cx="6319331" cy="100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1CACF-3B0A-437D-A470-CDDC23A3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6" name="Marcador de Posição de Conteúdo 5" descr="Uma imagem com mobília, branco, fotografia, preto&#10;&#10;Descrição gerada automaticamente">
            <a:extLst>
              <a:ext uri="{FF2B5EF4-FFF2-40B4-BE49-F238E27FC236}">
                <a16:creationId xmlns:a16="http://schemas.microsoft.com/office/drawing/2014/main" id="{E72AA420-7215-4140-8942-5E1FC9EA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4" name="Picture 2" descr="Resultado de imagem para grey black solid background">
            <a:extLst>
              <a:ext uri="{FF2B5EF4-FFF2-40B4-BE49-F238E27FC236}">
                <a16:creationId xmlns:a16="http://schemas.microsoft.com/office/drawing/2014/main" id="{67B5C2D2-DCE2-4CA5-AD2F-72C2638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013262-03D1-4619-8FE3-AF9CCDA6C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9646" y="-1798402"/>
            <a:ext cx="6166119" cy="105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1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80043" y="2756925"/>
            <a:ext cx="4224469" cy="1344149"/>
          </a:xfrm>
        </p:spPr>
        <p:txBody>
          <a:bodyPr/>
          <a:lstStyle/>
          <a:p>
            <a:r>
              <a:rPr lang="pt-PT" altLang="ko-KR" sz="5400" err="1">
                <a:latin typeface="Trebuchet MS" panose="020B0603020202020204" pitchFamily="34" charset="0"/>
              </a:rPr>
              <a:t>Mockup</a:t>
            </a:r>
            <a:r>
              <a:rPr lang="pt-PT" altLang="ko-KR" sz="5400">
                <a:latin typeface="Trebuchet MS" panose="020B0603020202020204" pitchFamily="34" charset="0"/>
              </a:rPr>
              <a:t> Digital</a:t>
            </a:r>
          </a:p>
        </p:txBody>
      </p:sp>
    </p:spTree>
    <p:extLst>
      <p:ext uri="{BB962C8B-B14F-4D97-AF65-F5344CB8AC3E}">
        <p14:creationId xmlns:p14="http://schemas.microsoft.com/office/powerpoint/2010/main" val="249923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322F4-A622-4E81-B808-EF864366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3A8516-71E1-4891-8D1F-D1397B44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2050" name="Picture 2" descr="Resultado de imagem para grey black solid background">
            <a:extLst>
              <a:ext uri="{FF2B5EF4-FFF2-40B4-BE49-F238E27FC236}">
                <a16:creationId xmlns:a16="http://schemas.microsoft.com/office/drawing/2014/main" id="{C6559FC3-D2A9-4F0B-94E4-BF078F44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D0FB73-EA7B-4DBC-8288-3CB052144F73}"/>
              </a:ext>
            </a:extLst>
          </p:cNvPr>
          <p:cNvSpPr/>
          <p:nvPr/>
        </p:nvSpPr>
        <p:spPr>
          <a:xfrm>
            <a:off x="4194896" y="3019223"/>
            <a:ext cx="3481364" cy="474222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err="1">
                <a:latin typeface="Trebuchet MS" panose="020B0603020202020204" pitchFamily="34" charset="0"/>
              </a:rPr>
              <a:t>Enter</a:t>
            </a:r>
            <a:r>
              <a:rPr lang="pt-PT" sz="3600">
                <a:latin typeface="Trebuchet MS" panose="020B0603020202020204" pitchFamily="34" charset="0"/>
              </a:rPr>
              <a:t> </a:t>
            </a:r>
            <a:r>
              <a:rPr lang="pt-PT" sz="3600" err="1">
                <a:latin typeface="Trebuchet MS" panose="020B0603020202020204" pitchFamily="34" charset="0"/>
              </a:rPr>
              <a:t>the</a:t>
            </a:r>
            <a:r>
              <a:rPr lang="pt-PT" sz="3600">
                <a:latin typeface="Trebuchet MS" panose="020B0603020202020204" pitchFamily="34" charset="0"/>
              </a:rPr>
              <a:t> </a:t>
            </a:r>
            <a:r>
              <a:rPr lang="pt-PT" sz="3600" err="1">
                <a:latin typeface="Trebuchet MS" panose="020B0603020202020204" pitchFamily="34" charset="0"/>
              </a:rPr>
              <a:t>Vault</a:t>
            </a:r>
            <a:endParaRPr lang="pt-PT" sz="36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0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grey black solid background">
            <a:extLst>
              <a:ext uri="{FF2B5EF4-FFF2-40B4-BE49-F238E27FC236}">
                <a16:creationId xmlns:a16="http://schemas.microsoft.com/office/drawing/2014/main" id="{67B5C2D2-DCE2-4CA5-AD2F-72C2638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0" y="0"/>
            <a:ext cx="12196690" cy="69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B21CACF-3B0A-437D-A470-CDDC23A3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7" name="Video_Entrada_Website">
            <a:hlinkClick r:id="" action="ppaction://media"/>
            <a:extLst>
              <a:ext uri="{FF2B5EF4-FFF2-40B4-BE49-F238E27FC236}">
                <a16:creationId xmlns:a16="http://schemas.microsoft.com/office/drawing/2014/main" id="{C3DF69C1-0935-4903-B528-074A488C32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691" y="0"/>
            <a:ext cx="12192277" cy="6986890"/>
          </a:xfrm>
        </p:spPr>
      </p:pic>
    </p:spTree>
    <p:extLst>
      <p:ext uri="{BB962C8B-B14F-4D97-AF65-F5344CB8AC3E}">
        <p14:creationId xmlns:p14="http://schemas.microsoft.com/office/powerpoint/2010/main" val="28819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Resultado de imagem para grey black solid background">
            <a:extLst>
              <a:ext uri="{FF2B5EF4-FFF2-40B4-BE49-F238E27FC236}">
                <a16:creationId xmlns:a16="http://schemas.microsoft.com/office/drawing/2014/main" id="{E598BA69-B5E0-43A9-AAA8-CB6A9F05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5" y="0"/>
            <a:ext cx="121966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14B612-689D-4DD2-B99B-AE1E32B19062}"/>
              </a:ext>
            </a:extLst>
          </p:cNvPr>
          <p:cNvSpPr/>
          <p:nvPr/>
        </p:nvSpPr>
        <p:spPr>
          <a:xfrm>
            <a:off x="10350630" y="222825"/>
            <a:ext cx="1583703" cy="47422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>
                <a:latin typeface="Trebuchet MS" panose="020B0603020202020204" pitchFamily="34" charset="0"/>
              </a:rPr>
              <a:t>Login/</a:t>
            </a:r>
            <a:r>
              <a:rPr lang="pt-PT" sz="1600" err="1">
                <a:latin typeface="Trebuchet MS" panose="020B0603020202020204" pitchFamily="34" charset="0"/>
              </a:rPr>
              <a:t>Register</a:t>
            </a:r>
            <a:endParaRPr lang="pt-PT" sz="1600">
              <a:latin typeface="Trebuchet MS" panose="020B0603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2A662C-7C29-46FD-8575-33F43E95E65C}"/>
              </a:ext>
            </a:extLst>
          </p:cNvPr>
          <p:cNvSpPr/>
          <p:nvPr/>
        </p:nvSpPr>
        <p:spPr>
          <a:xfrm>
            <a:off x="2209353" y="1890539"/>
            <a:ext cx="7230807" cy="565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5400" err="1">
                <a:solidFill>
                  <a:srgbClr val="FF0000"/>
                </a:solidFill>
                <a:latin typeface="Trebuchet MS" panose="020B0603020202020204" pitchFamily="34" charset="0"/>
              </a:rPr>
              <a:t>Deals</a:t>
            </a:r>
            <a:r>
              <a:rPr lang="pt-PT" sz="540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pt-PT" sz="5400" err="1">
                <a:solidFill>
                  <a:srgbClr val="FF0000"/>
                </a:solidFill>
                <a:latin typeface="Trebuchet MS" panose="020B0603020202020204" pitchFamily="34" charset="0"/>
              </a:rPr>
              <a:t>of</a:t>
            </a:r>
            <a:r>
              <a:rPr lang="pt-PT" sz="540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pt-PT" sz="5400" err="1">
                <a:solidFill>
                  <a:srgbClr val="FF0000"/>
                </a:solidFill>
                <a:latin typeface="Trebuchet MS" panose="020B0603020202020204" pitchFamily="34" charset="0"/>
              </a:rPr>
              <a:t>the</a:t>
            </a:r>
            <a:r>
              <a:rPr lang="pt-PT" sz="540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pt-PT" sz="5400" err="1">
                <a:solidFill>
                  <a:srgbClr val="FF0000"/>
                </a:solidFill>
                <a:latin typeface="Trebuchet MS" panose="020B0603020202020204" pitchFamily="34" charset="0"/>
              </a:rPr>
              <a:t>Vault</a:t>
            </a:r>
            <a:endParaRPr lang="pt-PT" sz="540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677F59-7210-40EA-AF33-1DB60A0E45A2}"/>
              </a:ext>
            </a:extLst>
          </p:cNvPr>
          <p:cNvSpPr/>
          <p:nvPr/>
        </p:nvSpPr>
        <p:spPr>
          <a:xfrm>
            <a:off x="1897656" y="2935566"/>
            <a:ext cx="2359430" cy="2576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5AF9750-2224-4867-BD76-C370ED1709C0}"/>
              </a:ext>
            </a:extLst>
          </p:cNvPr>
          <p:cNvSpPr/>
          <p:nvPr/>
        </p:nvSpPr>
        <p:spPr>
          <a:xfrm>
            <a:off x="4618915" y="2935566"/>
            <a:ext cx="2717416" cy="2576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38C1643-13A7-4DEF-8812-FEE748EF5E00}"/>
              </a:ext>
            </a:extLst>
          </p:cNvPr>
          <p:cNvSpPr/>
          <p:nvPr/>
        </p:nvSpPr>
        <p:spPr>
          <a:xfrm>
            <a:off x="7764629" y="2935566"/>
            <a:ext cx="2717416" cy="25765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D23D9389-E5F3-474B-B60B-206D65288655}"/>
              </a:ext>
            </a:extLst>
          </p:cNvPr>
          <p:cNvSpPr/>
          <p:nvPr/>
        </p:nvSpPr>
        <p:spPr>
          <a:xfrm>
            <a:off x="10701337" y="4121834"/>
            <a:ext cx="350311" cy="3263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16B8F71-CF0A-4E88-AA26-A34EF09A3AB6}"/>
              </a:ext>
            </a:extLst>
          </p:cNvPr>
          <p:cNvSpPr/>
          <p:nvPr/>
        </p:nvSpPr>
        <p:spPr>
          <a:xfrm rot="10800000">
            <a:off x="1307344" y="4060651"/>
            <a:ext cx="350311" cy="3263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 descr="Uma imagem com água, homem, frente, sentado&#10;&#10;Descrição gerada automaticamente">
            <a:extLst>
              <a:ext uri="{FF2B5EF4-FFF2-40B4-BE49-F238E27FC236}">
                <a16:creationId xmlns:a16="http://schemas.microsoft.com/office/drawing/2014/main" id="{AB9819AB-899B-420B-AF0C-DDFC75B7F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39" y="2954616"/>
            <a:ext cx="2314013" cy="2557461"/>
          </a:xfrm>
          <a:prstGeom prst="rect">
            <a:avLst/>
          </a:prstGeom>
        </p:spPr>
      </p:pic>
      <p:pic>
        <p:nvPicPr>
          <p:cNvPr id="16" name="Imagem 15" descr="Uma imagem com texto, homem, fotografia, propriedade&#10;&#10;Descrição gerada automaticamente">
            <a:extLst>
              <a:ext uri="{FF2B5EF4-FFF2-40B4-BE49-F238E27FC236}">
                <a16:creationId xmlns:a16="http://schemas.microsoft.com/office/drawing/2014/main" id="{9544CCA0-BC72-4D4F-9CF9-7252E50C9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50" y="2935564"/>
            <a:ext cx="2683025" cy="2576513"/>
          </a:xfrm>
          <a:prstGeom prst="rect">
            <a:avLst/>
          </a:prstGeom>
        </p:spPr>
      </p:pic>
      <p:pic>
        <p:nvPicPr>
          <p:cNvPr id="18" name="Imagem 17" descr="Uma imagem com pessoa, homem, amarelo, em pé&#10;&#10;Descrição gerada automaticamente">
            <a:extLst>
              <a:ext uri="{FF2B5EF4-FFF2-40B4-BE49-F238E27FC236}">
                <a16:creationId xmlns:a16="http://schemas.microsoft.com/office/drawing/2014/main" id="{C49DE37D-BE7F-4A13-B343-F654D2370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21" y="2954616"/>
            <a:ext cx="2703524" cy="255746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5D7F76BF-C79C-49D3-A1E9-1C9B21EE76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8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182115-B038-452B-8B1A-36CE0EA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B78891D-C634-46AD-AF06-03601CD05A58}"/>
              </a:ext>
            </a:extLst>
          </p:cNvPr>
          <p:cNvSpPr/>
          <p:nvPr/>
        </p:nvSpPr>
        <p:spPr>
          <a:xfrm>
            <a:off x="0" y="1"/>
            <a:ext cx="267375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0B2857-A158-44C1-886E-0B857746E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F665F40-149B-416A-8BDF-091C941C907C}"/>
              </a:ext>
            </a:extLst>
          </p:cNvPr>
          <p:cNvSpPr/>
          <p:nvPr/>
        </p:nvSpPr>
        <p:spPr>
          <a:xfrm>
            <a:off x="10454640" y="2"/>
            <a:ext cx="1737360" cy="9198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0AA51A-AACD-4D4F-8C5C-01FF6B8150B9}"/>
              </a:ext>
            </a:extLst>
          </p:cNvPr>
          <p:cNvSpPr txBox="1"/>
          <p:nvPr/>
        </p:nvSpPr>
        <p:spPr>
          <a:xfrm>
            <a:off x="10566400" y="30480"/>
            <a:ext cx="26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r>
              <a:rPr lang="pt-PT">
                <a:solidFill>
                  <a:schemeClr val="bg1"/>
                </a:solidFill>
                <a:latin typeface="Trebuchet MS" panose="020B0603020202020204" pitchFamily="34" charset="0"/>
              </a:rPr>
              <a:t>: </a:t>
            </a:r>
            <a:r>
              <a:rPr lang="pt-PT" err="1">
                <a:solidFill>
                  <a:schemeClr val="bg1"/>
                </a:solidFill>
                <a:latin typeface="Trebuchet MS" panose="020B0603020202020204" pitchFamily="34" charset="0"/>
              </a:rPr>
              <a:t>client</a:t>
            </a:r>
            <a:endParaRPr lang="pt-PT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963790-0FF4-4822-8816-BCC8A600CBE4}"/>
              </a:ext>
            </a:extLst>
          </p:cNvPr>
          <p:cNvSpPr txBox="1"/>
          <p:nvPr/>
        </p:nvSpPr>
        <p:spPr>
          <a:xfrm>
            <a:off x="10566399" y="381868"/>
            <a:ext cx="147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>
                <a:solidFill>
                  <a:schemeClr val="bg1"/>
                </a:solidFill>
                <a:latin typeface="Trebuchet MS" panose="020B0603020202020204" pitchFamily="34" charset="0"/>
              </a:rPr>
              <a:t>Balance: 0,00€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ABE442-B893-47E6-AD97-E85CC59A961B}"/>
              </a:ext>
            </a:extLst>
          </p:cNvPr>
          <p:cNvSpPr/>
          <p:nvPr/>
        </p:nvSpPr>
        <p:spPr>
          <a:xfrm>
            <a:off x="0" y="1883881"/>
            <a:ext cx="2673745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>
                <a:latin typeface="Trebuchet MS" panose="020B0603020202020204" pitchFamily="34" charset="0"/>
              </a:rPr>
              <a:t>Store</a:t>
            </a:r>
            <a:endParaRPr lang="pt-PT" sz="2000">
              <a:latin typeface="Trebuchet MS" panose="020B0603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9A932AB-CF20-4467-A02C-8BD49FA6F297}"/>
              </a:ext>
            </a:extLst>
          </p:cNvPr>
          <p:cNvSpPr/>
          <p:nvPr/>
        </p:nvSpPr>
        <p:spPr>
          <a:xfrm>
            <a:off x="0" y="2450373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/>
              <a:t>My</a:t>
            </a:r>
            <a:r>
              <a:rPr lang="pt-PT"/>
              <a:t> </a:t>
            </a:r>
            <a:r>
              <a:rPr lang="pt-PT" err="1"/>
              <a:t>Purchases</a:t>
            </a:r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AB9BC07-2D98-44DC-AE59-3F8CB69901A7}"/>
              </a:ext>
            </a:extLst>
          </p:cNvPr>
          <p:cNvSpPr/>
          <p:nvPr/>
        </p:nvSpPr>
        <p:spPr>
          <a:xfrm>
            <a:off x="-7" y="2998934"/>
            <a:ext cx="2673746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/>
              <a:t>Account</a:t>
            </a:r>
            <a:r>
              <a:rPr lang="pt-PT" sz="1600"/>
              <a:t> Management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BCD242-ECF8-4A7C-A26C-62741B91E3EB}"/>
              </a:ext>
            </a:extLst>
          </p:cNvPr>
          <p:cNvSpPr txBox="1"/>
          <p:nvPr/>
        </p:nvSpPr>
        <p:spPr>
          <a:xfrm>
            <a:off x="92531" y="4136937"/>
            <a:ext cx="2488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Trebuchet MS" panose="020B0603020202020204" pitchFamily="34" charset="0"/>
              </a:rPr>
              <a:t>The best games are in the Vault</a:t>
            </a:r>
            <a:endParaRPr lang="pt-PT" sz="20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2856087-AE09-4E42-99B5-83FA18D79809}"/>
              </a:ext>
            </a:extLst>
          </p:cNvPr>
          <p:cNvSpPr/>
          <p:nvPr/>
        </p:nvSpPr>
        <p:spPr>
          <a:xfrm>
            <a:off x="-6" y="5725016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Contacts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9E42079-4391-4655-A864-32870E76D4AD}"/>
              </a:ext>
            </a:extLst>
          </p:cNvPr>
          <p:cNvSpPr/>
          <p:nvPr/>
        </p:nvSpPr>
        <p:spPr>
          <a:xfrm>
            <a:off x="0" y="6292391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Logout</a:t>
            </a:r>
            <a:endParaRPr lang="pt-PT">
              <a:solidFill>
                <a:schemeClr val="bg1"/>
              </a:solidFill>
            </a:endParaRPr>
          </a:p>
        </p:txBody>
      </p:sp>
      <p:pic>
        <p:nvPicPr>
          <p:cNvPr id="16" name="Imagem 15" descr="Uma imagem com desenho&#10;&#10;Descrição gerada automaticamente">
            <a:extLst>
              <a:ext uri="{FF2B5EF4-FFF2-40B4-BE49-F238E27FC236}">
                <a16:creationId xmlns:a16="http://schemas.microsoft.com/office/drawing/2014/main" id="{3CFC8A7F-D18E-4B2A-86B1-0767198FE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6474587"/>
            <a:ext cx="245911" cy="245911"/>
          </a:xfrm>
          <a:prstGeom prst="rect">
            <a:avLst/>
          </a:prstGeom>
        </p:spPr>
      </p:pic>
      <p:pic>
        <p:nvPicPr>
          <p:cNvPr id="17" name="Imagem 16" descr="Uma imagem com roda, desenho&#10;&#10;Descrição gerada automaticamente">
            <a:extLst>
              <a:ext uri="{FF2B5EF4-FFF2-40B4-BE49-F238E27FC236}">
                <a16:creationId xmlns:a16="http://schemas.microsoft.com/office/drawing/2014/main" id="{A3962EB7-185A-4240-9298-113206ED1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6" y="5882838"/>
            <a:ext cx="249963" cy="249963"/>
          </a:xfrm>
          <a:prstGeom prst="rect">
            <a:avLst/>
          </a:prstGeom>
        </p:spPr>
      </p:pic>
      <p:pic>
        <p:nvPicPr>
          <p:cNvPr id="18" name="Imagem 17" descr="Uma imagem com roda&#10;&#10;Descrição gerada automaticamente">
            <a:extLst>
              <a:ext uri="{FF2B5EF4-FFF2-40B4-BE49-F238E27FC236}">
                <a16:creationId xmlns:a16="http://schemas.microsoft.com/office/drawing/2014/main" id="{3EAD8CFB-45A6-420C-82BB-F8855947D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" y="3113912"/>
            <a:ext cx="266700" cy="300421"/>
          </a:xfrm>
          <a:prstGeom prst="rect">
            <a:avLst/>
          </a:prstGeom>
        </p:spPr>
      </p:pic>
      <p:pic>
        <p:nvPicPr>
          <p:cNvPr id="21" name="Imagem 20" descr="Uma imagem com pente&#10;&#10;Descrição gerada automaticamente">
            <a:extLst>
              <a:ext uri="{FF2B5EF4-FFF2-40B4-BE49-F238E27FC236}">
                <a16:creationId xmlns:a16="http://schemas.microsoft.com/office/drawing/2014/main" id="{06AA8151-1E28-4C6A-801D-5DB14D04C2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6" y="2564405"/>
            <a:ext cx="337545" cy="33754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32A3BB4-B596-48C6-AF03-8E3F635D32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2019388"/>
            <a:ext cx="244187" cy="2934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70757DA-517E-4E49-985E-4BCCDEE49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18" y="6092737"/>
            <a:ext cx="619211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1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72F380-3257-4038-ABDD-A184946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B78891D-C634-46AD-AF06-03601CD05A58}"/>
              </a:ext>
            </a:extLst>
          </p:cNvPr>
          <p:cNvSpPr/>
          <p:nvPr/>
        </p:nvSpPr>
        <p:spPr>
          <a:xfrm>
            <a:off x="0" y="1"/>
            <a:ext cx="267375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665F40-149B-416A-8BDF-091C941C907C}"/>
              </a:ext>
            </a:extLst>
          </p:cNvPr>
          <p:cNvSpPr/>
          <p:nvPr/>
        </p:nvSpPr>
        <p:spPr>
          <a:xfrm>
            <a:off x="10454640" y="2"/>
            <a:ext cx="1737360" cy="9198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0AA51A-AACD-4D4F-8C5C-01FF6B8150B9}"/>
              </a:ext>
            </a:extLst>
          </p:cNvPr>
          <p:cNvSpPr txBox="1"/>
          <p:nvPr/>
        </p:nvSpPr>
        <p:spPr>
          <a:xfrm>
            <a:off x="10566400" y="30480"/>
            <a:ext cx="26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r>
              <a:rPr lang="pt-PT">
                <a:solidFill>
                  <a:schemeClr val="bg1"/>
                </a:solidFill>
                <a:latin typeface="Trebuchet MS" panose="020B0603020202020204" pitchFamily="34" charset="0"/>
              </a:rPr>
              <a:t>: Diogo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963790-0FF4-4822-8816-BCC8A600CBE4}"/>
              </a:ext>
            </a:extLst>
          </p:cNvPr>
          <p:cNvSpPr txBox="1"/>
          <p:nvPr/>
        </p:nvSpPr>
        <p:spPr>
          <a:xfrm>
            <a:off x="10566399" y="381868"/>
            <a:ext cx="147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>
                <a:solidFill>
                  <a:schemeClr val="bg1"/>
                </a:solidFill>
                <a:latin typeface="Trebuchet MS" panose="020B0603020202020204" pitchFamily="34" charset="0"/>
              </a:rPr>
              <a:t>Balance: 0,00$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ABE442-B893-47E6-AD97-E85CC59A961B}"/>
              </a:ext>
            </a:extLst>
          </p:cNvPr>
          <p:cNvSpPr/>
          <p:nvPr/>
        </p:nvSpPr>
        <p:spPr>
          <a:xfrm>
            <a:off x="-2" y="1564254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err="1">
                <a:latin typeface="Trebuchet MS" panose="020B0603020202020204" pitchFamily="34" charset="0"/>
              </a:rPr>
              <a:t>Store</a:t>
            </a:r>
            <a:endParaRPr lang="pt-PT" sz="2000">
              <a:latin typeface="Trebuchet MS" panose="020B0603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9A932AB-CF20-4467-A02C-8BD49FA6F297}"/>
              </a:ext>
            </a:extLst>
          </p:cNvPr>
          <p:cNvSpPr/>
          <p:nvPr/>
        </p:nvSpPr>
        <p:spPr>
          <a:xfrm>
            <a:off x="0" y="2129863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/>
              <a:t>My</a:t>
            </a:r>
            <a:r>
              <a:rPr lang="pt-PT"/>
              <a:t> </a:t>
            </a:r>
            <a:r>
              <a:rPr lang="pt-PT" err="1"/>
              <a:t>Purchases</a:t>
            </a:r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AB9BC07-2D98-44DC-AE59-3F8CB69901A7}"/>
              </a:ext>
            </a:extLst>
          </p:cNvPr>
          <p:cNvSpPr/>
          <p:nvPr/>
        </p:nvSpPr>
        <p:spPr>
          <a:xfrm>
            <a:off x="-3" y="2691135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/>
              <a:t>Account</a:t>
            </a:r>
            <a:r>
              <a:rPr lang="pt-PT" sz="1600"/>
              <a:t> Management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4AA5D27-30AE-42E3-9610-F5802D5E7073}"/>
              </a:ext>
            </a:extLst>
          </p:cNvPr>
          <p:cNvSpPr/>
          <p:nvPr/>
        </p:nvSpPr>
        <p:spPr>
          <a:xfrm>
            <a:off x="0" y="3256744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>
                <a:solidFill>
                  <a:srgbClr val="FFC000"/>
                </a:solidFill>
              </a:rPr>
              <a:t>Product</a:t>
            </a:r>
            <a:r>
              <a:rPr lang="pt-PT" sz="1600">
                <a:solidFill>
                  <a:srgbClr val="FFC000"/>
                </a:solidFill>
              </a:rPr>
              <a:t> Management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7437EE1-850E-4D00-B118-DCAD8556C85C}"/>
              </a:ext>
            </a:extLst>
          </p:cNvPr>
          <p:cNvSpPr/>
          <p:nvPr/>
        </p:nvSpPr>
        <p:spPr>
          <a:xfrm>
            <a:off x="-4" y="3818016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rgbClr val="FFC000"/>
                </a:solidFill>
              </a:rPr>
              <a:t>User</a:t>
            </a:r>
            <a:r>
              <a:rPr lang="pt-PT">
                <a:solidFill>
                  <a:srgbClr val="FFC000"/>
                </a:solidFill>
              </a:rPr>
              <a:t> Management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BCD242-ECF8-4A7C-A26C-62741B91E3EB}"/>
              </a:ext>
            </a:extLst>
          </p:cNvPr>
          <p:cNvSpPr txBox="1"/>
          <p:nvPr/>
        </p:nvSpPr>
        <p:spPr>
          <a:xfrm>
            <a:off x="92533" y="4748281"/>
            <a:ext cx="2488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Trebuchet MS" panose="020B0603020202020204" pitchFamily="34" charset="0"/>
              </a:rPr>
              <a:t>The best games are in the Vault</a:t>
            </a:r>
            <a:endParaRPr lang="pt-PT" sz="20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2856087-AE09-4E42-99B5-83FA18D79809}"/>
              </a:ext>
            </a:extLst>
          </p:cNvPr>
          <p:cNvSpPr/>
          <p:nvPr/>
        </p:nvSpPr>
        <p:spPr>
          <a:xfrm>
            <a:off x="-6" y="5725016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Contacts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9E42079-4391-4655-A864-32870E76D4AD}"/>
              </a:ext>
            </a:extLst>
          </p:cNvPr>
          <p:cNvSpPr/>
          <p:nvPr/>
        </p:nvSpPr>
        <p:spPr>
          <a:xfrm>
            <a:off x="0" y="6292391"/>
            <a:ext cx="2673753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Logout</a:t>
            </a:r>
            <a:endParaRPr lang="pt-PT">
              <a:solidFill>
                <a:schemeClr val="bg1"/>
              </a:solidFill>
            </a:endParaRPr>
          </a:p>
        </p:txBody>
      </p:sp>
      <p:pic>
        <p:nvPicPr>
          <p:cNvPr id="3" name="Imagem 2" descr="Uma imagem com pente&#10;&#10;Descrição gerada automaticamente">
            <a:extLst>
              <a:ext uri="{FF2B5EF4-FFF2-40B4-BE49-F238E27FC236}">
                <a16:creationId xmlns:a16="http://schemas.microsoft.com/office/drawing/2014/main" id="{7065E5BF-0FD9-4870-96A1-C874A42FA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1" y="2243894"/>
            <a:ext cx="337545" cy="3375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2125F9-681F-40B0-B333-B02A82390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6" y="1700317"/>
            <a:ext cx="244187" cy="293483"/>
          </a:xfrm>
          <a:prstGeom prst="rect">
            <a:avLst/>
          </a:prstGeom>
        </p:spPr>
      </p:pic>
      <p:pic>
        <p:nvPicPr>
          <p:cNvPr id="21" name="Imagem 20" descr="Uma imagem com roda&#10;&#10;Descrição gerada automaticamente">
            <a:extLst>
              <a:ext uri="{FF2B5EF4-FFF2-40B4-BE49-F238E27FC236}">
                <a16:creationId xmlns:a16="http://schemas.microsoft.com/office/drawing/2014/main" id="{2857C45C-2927-4A2C-9591-8F1701A2D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9" y="2822534"/>
            <a:ext cx="266700" cy="30042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244784F-1EA5-4D83-B51C-EB305E530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8" y="3925537"/>
            <a:ext cx="301698" cy="301698"/>
          </a:xfrm>
          <a:prstGeom prst="rect">
            <a:avLst/>
          </a:prstGeom>
        </p:spPr>
      </p:pic>
      <p:pic>
        <p:nvPicPr>
          <p:cNvPr id="25" name="Imagem 24" descr="Uma imagem com roda, desenho&#10;&#10;Descrição gerada automaticamente">
            <a:extLst>
              <a:ext uri="{FF2B5EF4-FFF2-40B4-BE49-F238E27FC236}">
                <a16:creationId xmlns:a16="http://schemas.microsoft.com/office/drawing/2014/main" id="{329272A9-F02D-47FB-B407-6595432D9A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6" y="5882838"/>
            <a:ext cx="249963" cy="249963"/>
          </a:xfrm>
          <a:prstGeom prst="rect">
            <a:avLst/>
          </a:prstGeom>
        </p:spPr>
      </p:pic>
      <p:pic>
        <p:nvPicPr>
          <p:cNvPr id="27" name="Imagem 26" descr="Uma imagem com desenho&#10;&#10;Descrição gerada automaticamente">
            <a:extLst>
              <a:ext uri="{FF2B5EF4-FFF2-40B4-BE49-F238E27FC236}">
                <a16:creationId xmlns:a16="http://schemas.microsoft.com/office/drawing/2014/main" id="{AD18C0EA-D8A0-46BE-936E-E1A6549469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6474587"/>
            <a:ext cx="245911" cy="245911"/>
          </a:xfrm>
          <a:prstGeom prst="rect">
            <a:avLst/>
          </a:prstGeom>
        </p:spPr>
      </p:pic>
      <p:pic>
        <p:nvPicPr>
          <p:cNvPr id="33" name="Imagem 32" descr="Uma imagem com desenho&#10;&#10;Descrição gerada automaticamente">
            <a:extLst>
              <a:ext uri="{FF2B5EF4-FFF2-40B4-BE49-F238E27FC236}">
                <a16:creationId xmlns:a16="http://schemas.microsoft.com/office/drawing/2014/main" id="{4D6C2FCD-D4A9-45F4-A38A-9230D03C54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" y="3391532"/>
            <a:ext cx="292695" cy="29269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2FAD806-662C-49B1-815F-9F737CD4B4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18" y="6058585"/>
            <a:ext cx="619211" cy="60968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5B67DD8-5ED2-402A-BEAC-FC35034A5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1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22848" y="255371"/>
            <a:ext cx="330772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defTabSz="1219170" latinLnBrk="1"/>
            <a:r>
              <a:rPr lang="en-US" altLang="ko-KR" sz="3000" b="1" err="1">
                <a:solidFill>
                  <a:srgbClr val="444342"/>
                </a:solidFill>
                <a:latin typeface="Trebuchet MS" panose="020B0603020202020204" pitchFamily="34" charset="0"/>
                <a:cs typeface="Arial" pitchFamily="34" charset="0"/>
              </a:rPr>
              <a:t>Introdução</a:t>
            </a:r>
            <a:endParaRPr lang="ko-KR" altLang="en-US" sz="3000" b="1" u="sng">
              <a:solidFill>
                <a:srgbClr val="444342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14468" y="809369"/>
            <a:ext cx="51132" cy="6048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5638" y="1596213"/>
            <a:ext cx="57606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latinLnBrk="1"/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powerpoint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como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objectivo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apresentar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o mockup e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arquitectura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inicial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website, para 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âmbito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unidade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curricular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Sistemas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Informação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Empresariais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</a:p>
          <a:p>
            <a:pPr defTabSz="1219170" latinLnBrk="1"/>
            <a:endParaRPr lang="en-US" altLang="ko-KR" sz="1600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  <a:p>
            <a:pPr defTabSz="1219170" latinLnBrk="1"/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Inicialmente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irá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ser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mostrado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Arquitectura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diagrama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geral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utilização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à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hirerarquia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das pastas,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forma é dado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conhecer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o que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estará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por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detrás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que 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utilizador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consegue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visualizar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</a:p>
          <a:p>
            <a:pPr defTabSz="1219170" latinLnBrk="1"/>
            <a:endParaRPr lang="en-US" altLang="ko-KR" sz="1600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  <a:p>
            <a:pPr defTabSz="1219170" latinLnBrk="1"/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O Mockup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inicial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realizado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papel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mais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tarde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transformado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formato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digital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através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das “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Formas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”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existentes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no PowerPoint,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possibilita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fornecer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um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aspeto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visual do que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pode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ser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esperado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pelo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futuro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utilizador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</a:p>
          <a:p>
            <a:pPr defTabSz="1219170" latinLnBrk="1"/>
            <a:endParaRPr lang="en-US" altLang="ko-KR" sz="1600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  <a:p>
            <a:pPr defTabSz="1219170" latinLnBrk="1"/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Com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aprensentação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esperamos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dar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conhecer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forma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geral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e simples,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nossa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ideia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geral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para o website.</a:t>
            </a:r>
          </a:p>
        </p:txBody>
      </p:sp>
    </p:spTree>
    <p:extLst>
      <p:ext uri="{BB962C8B-B14F-4D97-AF65-F5344CB8AC3E}">
        <p14:creationId xmlns:p14="http://schemas.microsoft.com/office/powerpoint/2010/main" val="4208571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182115-B038-452B-8B1A-36CE0EA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"/>
            <a:ext cx="12192000" cy="685799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665F40-149B-416A-8BDF-091C941C907C}"/>
              </a:ext>
            </a:extLst>
          </p:cNvPr>
          <p:cNvSpPr/>
          <p:nvPr/>
        </p:nvSpPr>
        <p:spPr>
          <a:xfrm>
            <a:off x="10454640" y="2"/>
            <a:ext cx="1737360" cy="9198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0AA51A-AACD-4D4F-8C5C-01FF6B8150B9}"/>
              </a:ext>
            </a:extLst>
          </p:cNvPr>
          <p:cNvSpPr txBox="1"/>
          <p:nvPr/>
        </p:nvSpPr>
        <p:spPr>
          <a:xfrm>
            <a:off x="10566400" y="30480"/>
            <a:ext cx="26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User</a:t>
            </a:r>
            <a:r>
              <a: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: </a:t>
            </a:r>
            <a:r>
              <a:rPr kumimoji="0" lang="pt-P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client</a:t>
            </a: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963790-0FF4-4822-8816-BCC8A600CBE4}"/>
              </a:ext>
            </a:extLst>
          </p:cNvPr>
          <p:cNvSpPr txBox="1"/>
          <p:nvPr/>
        </p:nvSpPr>
        <p:spPr>
          <a:xfrm>
            <a:off x="10566399" y="381868"/>
            <a:ext cx="147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Balance: 0,00€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0757DA-517E-4E49-985E-4BCCDEE49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18" y="6092737"/>
            <a:ext cx="619211" cy="60968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C57641D-C6F6-4DDE-99C7-61217CC825BA}"/>
              </a:ext>
            </a:extLst>
          </p:cNvPr>
          <p:cNvSpPr/>
          <p:nvPr/>
        </p:nvSpPr>
        <p:spPr>
          <a:xfrm>
            <a:off x="952247" y="1006030"/>
            <a:ext cx="4502553" cy="5656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tx1"/>
                </a:solidFill>
                <a:latin typeface="Trebuchet MS" panose="020B0603020202020204" pitchFamily="34" charset="0"/>
              </a:rPr>
              <a:t>Search</a:t>
            </a:r>
            <a:endParaRPr lang="pt-PT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C7E6E03-8E7A-4491-99CE-28DA5336D898}"/>
              </a:ext>
            </a:extLst>
          </p:cNvPr>
          <p:cNvGrpSpPr/>
          <p:nvPr/>
        </p:nvGrpSpPr>
        <p:grpSpPr>
          <a:xfrm>
            <a:off x="6420932" y="1000831"/>
            <a:ext cx="1599268" cy="565609"/>
            <a:chOff x="7074832" y="1409688"/>
            <a:chExt cx="1599268" cy="565609"/>
          </a:xfrm>
          <a:solidFill>
            <a:schemeClr val="accent5">
              <a:lumMod val="75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BDD6710-5B2A-41CE-9213-BAD308B74B69}"/>
                </a:ext>
              </a:extLst>
            </p:cNvPr>
            <p:cNvSpPr/>
            <p:nvPr/>
          </p:nvSpPr>
          <p:spPr>
            <a:xfrm>
              <a:off x="7074832" y="1409688"/>
              <a:ext cx="1599268" cy="5656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err="1">
                  <a:latin typeface="Trebuchet MS" panose="020B0603020202020204" pitchFamily="34" charset="0"/>
                </a:rPr>
                <a:t>Category</a:t>
              </a:r>
              <a:endParaRPr lang="pt-PT" sz="2000">
                <a:latin typeface="Trebuchet MS" panose="020B0603020202020204" pitchFamily="34" charset="0"/>
              </a:endParaRPr>
            </a:p>
          </p:txBody>
        </p:sp>
        <p:sp>
          <p:nvSpPr>
            <p:cNvPr id="3" name="Fluxograma: Intercalar 2">
              <a:extLst>
                <a:ext uri="{FF2B5EF4-FFF2-40B4-BE49-F238E27FC236}">
                  <a16:creationId xmlns:a16="http://schemas.microsoft.com/office/drawing/2014/main" id="{140E19AD-B4B2-42F7-B2B3-2C020C270DE3}"/>
                </a:ext>
              </a:extLst>
            </p:cNvPr>
            <p:cNvSpPr/>
            <p:nvPr/>
          </p:nvSpPr>
          <p:spPr>
            <a:xfrm>
              <a:off x="8486892" y="1651000"/>
              <a:ext cx="150896" cy="130749"/>
            </a:xfrm>
            <a:prstGeom prst="flowChartMerg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4FD9580-8C13-4F30-A71E-1A786F25CB15}"/>
              </a:ext>
            </a:extLst>
          </p:cNvPr>
          <p:cNvGrpSpPr/>
          <p:nvPr/>
        </p:nvGrpSpPr>
        <p:grpSpPr>
          <a:xfrm>
            <a:off x="5435925" y="1006029"/>
            <a:ext cx="614982" cy="565609"/>
            <a:chOff x="5708825" y="1409688"/>
            <a:chExt cx="614982" cy="565609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FE24812-AF5B-4B1E-8737-E9D21896C4FD}"/>
                </a:ext>
              </a:extLst>
            </p:cNvPr>
            <p:cNvSpPr/>
            <p:nvPr/>
          </p:nvSpPr>
          <p:spPr>
            <a:xfrm>
              <a:off x="5708825" y="1409688"/>
              <a:ext cx="614982" cy="5656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4" name="Imagem 13" descr="Uma imagem com desenho&#10;&#10;Descrição gerada automaticamente">
              <a:extLst>
                <a:ext uri="{FF2B5EF4-FFF2-40B4-BE49-F238E27FC236}">
                  <a16:creationId xmlns:a16="http://schemas.microsoft.com/office/drawing/2014/main" id="{62042739-17BB-42F9-BDF2-41493CAC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902" y="1446396"/>
              <a:ext cx="523702" cy="523702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3D08BFB-61FA-450B-881E-DC8003593929}"/>
              </a:ext>
            </a:extLst>
          </p:cNvPr>
          <p:cNvGrpSpPr/>
          <p:nvPr/>
        </p:nvGrpSpPr>
        <p:grpSpPr>
          <a:xfrm>
            <a:off x="8214061" y="1000830"/>
            <a:ext cx="1724417" cy="565609"/>
            <a:chOff x="7074832" y="1409688"/>
            <a:chExt cx="1599268" cy="565609"/>
          </a:xfrm>
          <a:solidFill>
            <a:schemeClr val="accent5">
              <a:lumMod val="75000"/>
            </a:schemeClr>
          </a:solidFill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59B2E50-6FC6-4204-ACB0-A51554EE6EC4}"/>
                </a:ext>
              </a:extLst>
            </p:cNvPr>
            <p:cNvSpPr/>
            <p:nvPr/>
          </p:nvSpPr>
          <p:spPr>
            <a:xfrm>
              <a:off x="7074832" y="1409688"/>
              <a:ext cx="1599268" cy="5656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err="1">
                  <a:latin typeface="Trebuchet MS" panose="020B0603020202020204" pitchFamily="34" charset="0"/>
                </a:rPr>
                <a:t>Developer</a:t>
              </a:r>
              <a:endParaRPr lang="pt-PT" sz="2000">
                <a:latin typeface="Trebuchet MS" panose="020B0603020202020204" pitchFamily="34" charset="0"/>
              </a:endParaRPr>
            </a:p>
          </p:txBody>
        </p:sp>
        <p:sp>
          <p:nvSpPr>
            <p:cNvPr id="20" name="Fluxograma: Intercalar 19">
              <a:extLst>
                <a:ext uri="{FF2B5EF4-FFF2-40B4-BE49-F238E27FC236}">
                  <a16:creationId xmlns:a16="http://schemas.microsoft.com/office/drawing/2014/main" id="{32CE0528-1743-4128-92DB-535B9FFBFCA3}"/>
                </a:ext>
              </a:extLst>
            </p:cNvPr>
            <p:cNvSpPr/>
            <p:nvPr/>
          </p:nvSpPr>
          <p:spPr>
            <a:xfrm>
              <a:off x="8486892" y="1651000"/>
              <a:ext cx="150896" cy="130749"/>
            </a:xfrm>
            <a:prstGeom prst="flowChartMerg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F0E1EC1-310F-49A8-98AA-52F561A36866}"/>
              </a:ext>
            </a:extLst>
          </p:cNvPr>
          <p:cNvGrpSpPr/>
          <p:nvPr/>
        </p:nvGrpSpPr>
        <p:grpSpPr>
          <a:xfrm>
            <a:off x="10129155" y="1000830"/>
            <a:ext cx="1599268" cy="565609"/>
            <a:chOff x="7074832" y="1409688"/>
            <a:chExt cx="1599268" cy="565609"/>
          </a:xfrm>
          <a:solidFill>
            <a:schemeClr val="accent5">
              <a:lumMod val="75000"/>
            </a:schemeClr>
          </a:solidFill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2735126-0CDA-475C-B546-FC7DE139F013}"/>
                </a:ext>
              </a:extLst>
            </p:cNvPr>
            <p:cNvSpPr/>
            <p:nvPr/>
          </p:nvSpPr>
          <p:spPr>
            <a:xfrm>
              <a:off x="7074832" y="1409688"/>
              <a:ext cx="1599268" cy="5656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err="1">
                  <a:latin typeface="Trebuchet MS" panose="020B0603020202020204" pitchFamily="34" charset="0"/>
                </a:rPr>
                <a:t>Order</a:t>
              </a:r>
              <a:r>
                <a:rPr lang="pt-PT" sz="2000">
                  <a:latin typeface="Trebuchet MS" panose="020B0603020202020204" pitchFamily="34" charset="0"/>
                </a:rPr>
                <a:t> </a:t>
              </a:r>
              <a:r>
                <a:rPr lang="pt-PT" sz="2000" err="1">
                  <a:latin typeface="Trebuchet MS" panose="020B0603020202020204" pitchFamily="34" charset="0"/>
                </a:rPr>
                <a:t>by</a:t>
              </a:r>
              <a:endParaRPr lang="pt-PT" sz="2000">
                <a:latin typeface="Trebuchet MS" panose="020B0603020202020204" pitchFamily="34" charset="0"/>
              </a:endParaRPr>
            </a:p>
          </p:txBody>
        </p:sp>
        <p:sp>
          <p:nvSpPr>
            <p:cNvPr id="23" name="Fluxograma: Intercalar 22">
              <a:extLst>
                <a:ext uri="{FF2B5EF4-FFF2-40B4-BE49-F238E27FC236}">
                  <a16:creationId xmlns:a16="http://schemas.microsoft.com/office/drawing/2014/main" id="{7A384018-7400-40CA-AE4B-2A0E65646E69}"/>
                </a:ext>
              </a:extLst>
            </p:cNvPr>
            <p:cNvSpPr/>
            <p:nvPr/>
          </p:nvSpPr>
          <p:spPr>
            <a:xfrm>
              <a:off x="8486892" y="1651000"/>
              <a:ext cx="150896" cy="130749"/>
            </a:xfrm>
            <a:prstGeom prst="flowChartMerg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C3CF8F0C-5762-4666-90F8-9955A40C7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30" y="2203605"/>
            <a:ext cx="2450044" cy="3047318"/>
          </a:xfrm>
          <a:prstGeom prst="rect">
            <a:avLst/>
          </a:prstGeom>
        </p:spPr>
      </p:pic>
      <p:pic>
        <p:nvPicPr>
          <p:cNvPr id="28" name="Imagem 27" descr="Uma imagem com texto, símbolo, exterior, edifício&#10;&#10;Descrição gerada automaticamente">
            <a:extLst>
              <a:ext uri="{FF2B5EF4-FFF2-40B4-BE49-F238E27FC236}">
                <a16:creationId xmlns:a16="http://schemas.microsoft.com/office/drawing/2014/main" id="{6F35ED30-9AB2-433D-A6F3-04FA79D20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77" y="2237369"/>
            <a:ext cx="2460823" cy="3047318"/>
          </a:xfrm>
          <a:prstGeom prst="rect">
            <a:avLst/>
          </a:prstGeom>
        </p:spPr>
      </p:pic>
      <p:pic>
        <p:nvPicPr>
          <p:cNvPr id="32" name="Imagem 31" descr="Uma imagem com texto, livro&#10;&#10;Descrição gerada automaticamente">
            <a:extLst>
              <a:ext uri="{FF2B5EF4-FFF2-40B4-BE49-F238E27FC236}">
                <a16:creationId xmlns:a16="http://schemas.microsoft.com/office/drawing/2014/main" id="{5BD717BF-68DD-4EA1-9787-31DC63241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742" y="2203605"/>
            <a:ext cx="2647782" cy="301233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37DDB1B-609D-44E3-9B08-4F48CC287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3016" y="2203605"/>
            <a:ext cx="2647782" cy="3047318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A9C7AF04-8CEA-4D4B-BC40-8AD777D2589C}"/>
              </a:ext>
            </a:extLst>
          </p:cNvPr>
          <p:cNvSpPr/>
          <p:nvPr/>
        </p:nvSpPr>
        <p:spPr>
          <a:xfrm>
            <a:off x="1237185" y="5317280"/>
            <a:ext cx="119233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6EE3798-7E6A-41A3-AA93-DDB5A5732854}"/>
              </a:ext>
            </a:extLst>
          </p:cNvPr>
          <p:cNvSpPr/>
          <p:nvPr/>
        </p:nvSpPr>
        <p:spPr>
          <a:xfrm>
            <a:off x="4825885" y="6238335"/>
            <a:ext cx="245004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Show more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24B4F03-62EA-41C4-875E-2F4804E40DDD}"/>
              </a:ext>
            </a:extLst>
          </p:cNvPr>
          <p:cNvSpPr/>
          <p:nvPr/>
        </p:nvSpPr>
        <p:spPr>
          <a:xfrm>
            <a:off x="4098521" y="5418203"/>
            <a:ext cx="119233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5FE8D07-CADF-4A08-AFD1-8858A5402573}"/>
              </a:ext>
            </a:extLst>
          </p:cNvPr>
          <p:cNvSpPr/>
          <p:nvPr/>
        </p:nvSpPr>
        <p:spPr>
          <a:xfrm>
            <a:off x="6959857" y="5333052"/>
            <a:ext cx="119233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AC258648-E647-4D97-8CA3-BE449B9CE1BA}"/>
              </a:ext>
            </a:extLst>
          </p:cNvPr>
          <p:cNvSpPr/>
          <p:nvPr/>
        </p:nvSpPr>
        <p:spPr>
          <a:xfrm>
            <a:off x="9817972" y="5329928"/>
            <a:ext cx="1192334" cy="5656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CBD46C0-7F11-4889-B424-965D32E8375C}"/>
              </a:ext>
            </a:extLst>
          </p:cNvPr>
          <p:cNvSpPr/>
          <p:nvPr/>
        </p:nvSpPr>
        <p:spPr>
          <a:xfrm>
            <a:off x="608330" y="1965239"/>
            <a:ext cx="1733138" cy="22474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1º bestseller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1B5B02EE-8558-4345-87A5-A9E40C5B8097}"/>
              </a:ext>
            </a:extLst>
          </p:cNvPr>
          <p:cNvSpPr/>
          <p:nvPr/>
        </p:nvSpPr>
        <p:spPr>
          <a:xfrm>
            <a:off x="3464277" y="1993375"/>
            <a:ext cx="1733138" cy="224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2º bestseller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D50C3D3-2F7C-4094-8FC9-EE7DF27D2BE8}"/>
              </a:ext>
            </a:extLst>
          </p:cNvPr>
          <p:cNvSpPr/>
          <p:nvPr/>
        </p:nvSpPr>
        <p:spPr>
          <a:xfrm>
            <a:off x="6278886" y="1975908"/>
            <a:ext cx="1733138" cy="224748"/>
          </a:xfrm>
          <a:prstGeom prst="rect">
            <a:avLst/>
          </a:prstGeom>
          <a:solidFill>
            <a:srgbClr val="9758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3º bestseller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D2B81A02-3FBA-44CB-869C-6B7B0002D5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49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182115-B038-452B-8B1A-36CE0EA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27" y="32840"/>
            <a:ext cx="12192000" cy="685799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9B44A79-587D-4A47-A3AA-C75BEA02F4FE}"/>
              </a:ext>
            </a:extLst>
          </p:cNvPr>
          <p:cNvSpPr/>
          <p:nvPr/>
        </p:nvSpPr>
        <p:spPr>
          <a:xfrm>
            <a:off x="0" y="1"/>
            <a:ext cx="12192000" cy="919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665F40-149B-416A-8BDF-091C941C907C}"/>
              </a:ext>
            </a:extLst>
          </p:cNvPr>
          <p:cNvSpPr/>
          <p:nvPr/>
        </p:nvSpPr>
        <p:spPr>
          <a:xfrm>
            <a:off x="10454640" y="2"/>
            <a:ext cx="1737360" cy="9198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0AA51A-AACD-4D4F-8C5C-01FF6B8150B9}"/>
              </a:ext>
            </a:extLst>
          </p:cNvPr>
          <p:cNvSpPr txBox="1"/>
          <p:nvPr/>
        </p:nvSpPr>
        <p:spPr>
          <a:xfrm>
            <a:off x="10566400" y="30480"/>
            <a:ext cx="26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User</a:t>
            </a:r>
            <a:r>
              <a: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: </a:t>
            </a:r>
            <a:r>
              <a:rPr kumimoji="0" lang="pt-PT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client</a:t>
            </a: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B963790-0FF4-4822-8816-BCC8A600CBE4}"/>
              </a:ext>
            </a:extLst>
          </p:cNvPr>
          <p:cNvSpPr txBox="1"/>
          <p:nvPr/>
        </p:nvSpPr>
        <p:spPr>
          <a:xfrm>
            <a:off x="10566399" y="381868"/>
            <a:ext cx="147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Balance: 0,00€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0757DA-517E-4E49-985E-4BCCDEE49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18" y="6092737"/>
            <a:ext cx="619211" cy="60968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2C06B34-0038-417D-B767-10BA043CF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462" y="1283505"/>
            <a:ext cx="2450044" cy="30473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1232FC5-E707-44A2-A01E-5ADEA39BD95A}"/>
              </a:ext>
            </a:extLst>
          </p:cNvPr>
          <p:cNvSpPr txBox="1"/>
          <p:nvPr/>
        </p:nvSpPr>
        <p:spPr>
          <a:xfrm>
            <a:off x="5475195" y="3233313"/>
            <a:ext cx="7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Tags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3D7E2D6-A015-4D59-8703-DE535E7A2218}"/>
              </a:ext>
            </a:extLst>
          </p:cNvPr>
          <p:cNvSpPr txBox="1"/>
          <p:nvPr/>
        </p:nvSpPr>
        <p:spPr>
          <a:xfrm>
            <a:off x="5448226" y="139159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Game </a:t>
            </a:r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title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D45241A-C249-406E-8E10-7480D8820946}"/>
              </a:ext>
            </a:extLst>
          </p:cNvPr>
          <p:cNvSpPr txBox="1"/>
          <p:nvPr/>
        </p:nvSpPr>
        <p:spPr>
          <a:xfrm>
            <a:off x="5448226" y="1760925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Launch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 date: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A4B0597-B5D8-41EC-94B0-C574A27D133A}"/>
              </a:ext>
            </a:extLst>
          </p:cNvPr>
          <p:cNvSpPr/>
          <p:nvPr/>
        </p:nvSpPr>
        <p:spPr>
          <a:xfrm>
            <a:off x="6825526" y="4330823"/>
            <a:ext cx="2564497" cy="474222"/>
          </a:xfrm>
          <a:prstGeom prst="roundRec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>
                <a:latin typeface="Trebuchet MS" panose="020B0603020202020204" pitchFamily="34" charset="0"/>
              </a:rPr>
              <a:t>Add</a:t>
            </a:r>
            <a:r>
              <a:rPr lang="pt-PT" sz="1600">
                <a:latin typeface="Trebuchet MS" panose="020B0603020202020204" pitchFamily="34" charset="0"/>
              </a:rPr>
              <a:t> to </a:t>
            </a:r>
            <a:r>
              <a:rPr lang="pt-PT" sz="1600" err="1">
                <a:latin typeface="Trebuchet MS" panose="020B0603020202020204" pitchFamily="34" charset="0"/>
              </a:rPr>
              <a:t>cart</a:t>
            </a:r>
            <a:endParaRPr lang="pt-PT" sz="1600">
              <a:latin typeface="Trebuchet MS" panose="020B0603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FE482BD-C353-432E-90EA-458FEA42EB76}"/>
              </a:ext>
            </a:extLst>
          </p:cNvPr>
          <p:cNvSpPr txBox="1"/>
          <p:nvPr/>
        </p:nvSpPr>
        <p:spPr>
          <a:xfrm>
            <a:off x="5448226" y="221611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Plantform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E0EA8C3-485F-45D2-BDF7-CE677F232902}"/>
              </a:ext>
            </a:extLst>
          </p:cNvPr>
          <p:cNvSpPr txBox="1"/>
          <p:nvPr/>
        </p:nvSpPr>
        <p:spPr>
          <a:xfrm>
            <a:off x="5448226" y="2928551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Game </a:t>
            </a:r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Description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D12625A-446A-4FAF-9322-6884C0FA279A}"/>
              </a:ext>
            </a:extLst>
          </p:cNvPr>
          <p:cNvSpPr txBox="1"/>
          <p:nvPr/>
        </p:nvSpPr>
        <p:spPr>
          <a:xfrm>
            <a:off x="5461215" y="254592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Developer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pic>
        <p:nvPicPr>
          <p:cNvPr id="30" name="Imagem 29" descr="Uma imagem com texto, símbolo, exterior, edifício&#10;&#10;Descrição gerada automaticamente">
            <a:extLst>
              <a:ext uri="{FF2B5EF4-FFF2-40B4-BE49-F238E27FC236}">
                <a16:creationId xmlns:a16="http://schemas.microsoft.com/office/drawing/2014/main" id="{1CE71F1A-58FA-4139-B589-74C4BA2CE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38" y="4870250"/>
            <a:ext cx="1182720" cy="1464601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ED79EA43-37A9-4F43-BF51-4BCC268306D8}"/>
              </a:ext>
            </a:extLst>
          </p:cNvPr>
          <p:cNvSpPr/>
          <p:nvPr/>
        </p:nvSpPr>
        <p:spPr>
          <a:xfrm>
            <a:off x="1636117" y="6373259"/>
            <a:ext cx="698562" cy="409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>
                <a:latin typeface="Trebuchet MS" panose="020B0603020202020204" pitchFamily="34" charset="0"/>
              </a:rPr>
              <a:t>13,99€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2E7F9346-5EE8-4A1C-9A1B-13986A00B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8076" y="4922826"/>
            <a:ext cx="1182720" cy="1359448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54BDD21-0C7C-438E-94D1-754CD7C50F14}"/>
              </a:ext>
            </a:extLst>
          </p:cNvPr>
          <p:cNvSpPr/>
          <p:nvPr/>
        </p:nvSpPr>
        <p:spPr>
          <a:xfrm>
            <a:off x="3030155" y="6373259"/>
            <a:ext cx="698562" cy="409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>
                <a:latin typeface="Trebuchet MS" panose="020B0603020202020204" pitchFamily="34" charset="0"/>
              </a:rPr>
              <a:t>13,99€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053FE1A-47A6-44AD-BE55-03A8B2F90D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4206" y="4928073"/>
            <a:ext cx="1182720" cy="1348955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1A1C164E-CA50-40C0-B192-F1DE97033F28}"/>
              </a:ext>
            </a:extLst>
          </p:cNvPr>
          <p:cNvSpPr/>
          <p:nvPr/>
        </p:nvSpPr>
        <p:spPr>
          <a:xfrm>
            <a:off x="4446285" y="6373259"/>
            <a:ext cx="698562" cy="409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>
                <a:latin typeface="Trebuchet MS" panose="020B0603020202020204" pitchFamily="34" charset="0"/>
              </a:rPr>
              <a:t>13,99€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DB99AB-9865-413C-BA6F-7598D9EECC3C}"/>
              </a:ext>
            </a:extLst>
          </p:cNvPr>
          <p:cNvSpPr txBox="1"/>
          <p:nvPr/>
        </p:nvSpPr>
        <p:spPr>
          <a:xfrm>
            <a:off x="178667" y="4446887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err="1">
                <a:solidFill>
                  <a:schemeClr val="bg2"/>
                </a:solidFill>
                <a:latin typeface="Trebuchet MS" panose="020B0603020202020204" pitchFamily="34" charset="0"/>
              </a:rPr>
              <a:t>Suggestions</a:t>
            </a:r>
            <a:r>
              <a:rPr lang="pt-PT">
                <a:solidFill>
                  <a:schemeClr val="bg2"/>
                </a:solidFill>
                <a:latin typeface="Trebuchet MS" panose="020B0603020202020204" pitchFamily="34" charset="0"/>
              </a:rPr>
              <a:t>: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B48DD845-7782-46C4-AFCC-06E78E0F01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217" y="50800"/>
            <a:ext cx="2011319" cy="9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0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79119" y="6009057"/>
            <a:ext cx="3307720" cy="55399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err="1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rebuchet MS" panose="020B0603020202020204" pitchFamily="34" charset="0"/>
                <a:cs typeface="Arial" pitchFamily="34" charset="0"/>
              </a:rPr>
              <a:t>Conclusão</a:t>
            </a:r>
            <a:endParaRPr kumimoji="0" lang="ko-KR" altLang="en-US" sz="3000" b="1" i="0" u="sng" strike="noStrike" kern="1200" cap="none" spc="0" normalizeH="0" baseline="0" noProof="0">
              <a:ln>
                <a:noFill/>
              </a:ln>
              <a:solidFill>
                <a:srgbClr val="444342"/>
              </a:solidFill>
              <a:effectLst/>
              <a:uLnTx/>
              <a:uFillTx/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7413" y="-39574"/>
            <a:ext cx="51132" cy="6048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5638" y="1596213"/>
            <a:ext cx="5760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9170" latinLnBrk="1">
              <a:defRPr/>
            </a:pP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Desejamos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que com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apresentação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tenhamos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conseguido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mostrar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arquitectura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nosso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website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permitindo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assim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uma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melhor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compreensão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seu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desenvolvimento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</a:p>
          <a:p>
            <a:pPr lvl="0" defTabSz="1219170" latinLnBrk="1">
              <a:defRPr/>
            </a:pP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cs typeface="Arial" pitchFamily="34" charset="0"/>
            </a:endParaRPr>
          </a:p>
          <a:p>
            <a:pPr lvl="0" defTabSz="1219170" latinLnBrk="1"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cs typeface="Arial" pitchFamily="34" charset="0"/>
              </a:rPr>
              <a:t>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processo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estruturação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website, no qual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apresentação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se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baseia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permitio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nos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ter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uma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primeira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experiencia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no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desenvolvimento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um website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baseado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PHP,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possuindo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por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isso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geração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dinámica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páginas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web 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baseadas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dados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colocados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na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base de dados,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diferenciando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se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assim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primeiro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trabalho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unidade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curricular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Sistemas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Informação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Empresariais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, que se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baseava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em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paginas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web </a:t>
            </a:r>
            <a:r>
              <a:rPr lang="en-US" altLang="ko-KR" sz="1600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estáticas</a:t>
            </a:r>
            <a:r>
              <a:rPr lang="en-US" altLang="ko-KR" sz="1600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.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3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480043" y="2756925"/>
            <a:ext cx="4224469" cy="1344149"/>
          </a:xfrm>
        </p:spPr>
        <p:txBody>
          <a:bodyPr/>
          <a:lstStyle/>
          <a:p>
            <a:r>
              <a:rPr lang="pt-PT" altLang="ko-KR" sz="5400" err="1">
                <a:latin typeface="Trebuchet MS" panose="020B0603020202020204" pitchFamily="34" charset="0"/>
              </a:rPr>
              <a:t>Arquitectura</a:t>
            </a:r>
            <a:endParaRPr lang="pt-PT" altLang="ko-KR" sz="54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78825"/>
            <a:ext cx="12192000" cy="768085"/>
          </a:xfrm>
        </p:spPr>
        <p:txBody>
          <a:bodyPr/>
          <a:lstStyle/>
          <a:p>
            <a:r>
              <a:rPr lang="en-US" altLang="ko-KR" err="1">
                <a:latin typeface="Trebuchet MS" panose="020B0603020202020204" pitchFamily="34" charset="0"/>
              </a:rPr>
              <a:t>Diagrama</a:t>
            </a:r>
            <a:r>
              <a:rPr lang="en-US" altLang="ko-KR">
                <a:latin typeface="Trebuchet MS" panose="020B0603020202020204" pitchFamily="34" charset="0"/>
              </a:rPr>
              <a:t> </a:t>
            </a:r>
            <a:r>
              <a:rPr lang="en-US" altLang="ko-KR" err="1">
                <a:latin typeface="Trebuchet MS" panose="020B0603020202020204" pitchFamily="34" charset="0"/>
              </a:rPr>
              <a:t>Geral</a:t>
            </a:r>
            <a:r>
              <a:rPr lang="en-US" altLang="ko-KR">
                <a:latin typeface="Trebuchet MS" panose="020B0603020202020204" pitchFamily="34" charset="0"/>
              </a:rPr>
              <a:t> de </a:t>
            </a:r>
            <a:r>
              <a:rPr lang="en-US" altLang="ko-KR" err="1">
                <a:latin typeface="Trebuchet MS" panose="020B0603020202020204" pitchFamily="34" charset="0"/>
              </a:rPr>
              <a:t>Utilização</a:t>
            </a:r>
            <a:endParaRPr lang="ko-KR" altLang="en-US">
              <a:latin typeface="Trebuchet MS" panose="020B0603020202020204" pitchFamily="34" charset="0"/>
            </a:endParaRPr>
          </a:p>
        </p:txBody>
      </p:sp>
      <p:pic>
        <p:nvPicPr>
          <p:cNvPr id="14" name="Imagem 13" descr="Uma imagem com relógio, sentado, jogador&#10;&#10;Descrição gerada automaticamente">
            <a:extLst>
              <a:ext uri="{FF2B5EF4-FFF2-40B4-BE49-F238E27FC236}">
                <a16:creationId xmlns:a16="http://schemas.microsoft.com/office/drawing/2014/main" id="{2AFC902A-6B9D-4CC1-B285-B8584465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519237"/>
            <a:ext cx="110871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3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>
                <a:latin typeface="Trebuchet MS" panose="020B0603020202020204" pitchFamily="34" charset="0"/>
              </a:rPr>
              <a:t>Modelo</a:t>
            </a:r>
            <a:r>
              <a:rPr lang="en-US" altLang="ko-KR">
                <a:latin typeface="Trebuchet MS" panose="020B0603020202020204" pitchFamily="34" charset="0"/>
              </a:rPr>
              <a:t> </a:t>
            </a:r>
            <a:r>
              <a:rPr lang="en-US" altLang="ko-KR" err="1">
                <a:latin typeface="Trebuchet MS" panose="020B0603020202020204" pitchFamily="34" charset="0"/>
              </a:rPr>
              <a:t>Relacional</a:t>
            </a:r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Text Placeholder 17"/>
          <p:cNvSpPr txBox="1">
            <a:spLocks/>
          </p:cNvSpPr>
          <p:nvPr/>
        </p:nvSpPr>
        <p:spPr>
          <a:xfrm>
            <a:off x="2377512" y="4700752"/>
            <a:ext cx="2529523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utilizador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7605612" y="4700752"/>
            <a:ext cx="2101514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jogo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04C1248-809E-4377-B43C-721389BE7D6A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7483402" y="1951109"/>
            <a:ext cx="2315015" cy="2693050"/>
          </a:xfrm>
        </p:spPr>
      </p:sp>
      <p:sp>
        <p:nvSpPr>
          <p:cNvPr id="31" name="Marcador de Posição da Imagem 30">
            <a:extLst>
              <a:ext uri="{FF2B5EF4-FFF2-40B4-BE49-F238E27FC236}">
                <a16:creationId xmlns:a16="http://schemas.microsoft.com/office/drawing/2014/main" id="{02010494-8437-473B-A2BC-CB8F71677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84874" y="1969539"/>
            <a:ext cx="2314800" cy="2692800"/>
          </a:xfrm>
        </p:spPr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7C01808-430E-4D44-8F47-B595A6B4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694" y="1988344"/>
            <a:ext cx="2278856" cy="26558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093E4FC-FD6F-48B2-9CA7-381EABA3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321" y="1988344"/>
            <a:ext cx="2255520" cy="26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5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err="1">
                <a:latin typeface="Trebuchet MS" panose="020B0603020202020204" pitchFamily="34" charset="0"/>
              </a:rPr>
              <a:t>Modelo</a:t>
            </a:r>
            <a:r>
              <a:rPr lang="en-US" altLang="ko-KR">
                <a:latin typeface="Trebuchet MS" panose="020B0603020202020204" pitchFamily="34" charset="0"/>
              </a:rPr>
              <a:t> </a:t>
            </a:r>
            <a:r>
              <a:rPr lang="en-US" altLang="ko-KR" err="1">
                <a:latin typeface="Trebuchet MS" panose="020B0603020202020204" pitchFamily="34" charset="0"/>
              </a:rPr>
              <a:t>Relacional</a:t>
            </a:r>
            <a:endParaRPr lang="ko-KR" altLang="en-US">
              <a:latin typeface="Trebuchet MS" panose="020B0603020202020204" pitchFamily="34" charset="0"/>
            </a:endParaRPr>
          </a:p>
        </p:txBody>
      </p:sp>
      <p:sp>
        <p:nvSpPr>
          <p:cNvPr id="12" name="Text Placeholder 17"/>
          <p:cNvSpPr txBox="1">
            <a:spLocks/>
          </p:cNvSpPr>
          <p:nvPr/>
        </p:nvSpPr>
        <p:spPr>
          <a:xfrm>
            <a:off x="2535437" y="4730821"/>
            <a:ext cx="2479716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do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Produtor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7483234" y="4717761"/>
            <a:ext cx="2479716" cy="303049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das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Vendas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04C1248-809E-4377-B43C-721389BE7D6A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7483402" y="1951109"/>
            <a:ext cx="2315015" cy="2693050"/>
          </a:xfrm>
        </p:spPr>
      </p:sp>
      <p:sp>
        <p:nvSpPr>
          <p:cNvPr id="31" name="Marcador de Posição da Imagem 30">
            <a:extLst>
              <a:ext uri="{FF2B5EF4-FFF2-40B4-BE49-F238E27FC236}">
                <a16:creationId xmlns:a16="http://schemas.microsoft.com/office/drawing/2014/main" id="{02010494-8437-473B-A2BC-CB8F71677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701078" y="1844221"/>
            <a:ext cx="1923310" cy="1099004"/>
          </a:xfrm>
        </p:spPr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5F7E47-62B0-4479-87E1-DC0A224D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67" y="3519488"/>
            <a:ext cx="1999186" cy="11763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33505C-2895-4908-845D-3690D0F2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86" y="3561096"/>
            <a:ext cx="1920213" cy="107556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2068A67-9320-4B91-B8E0-F964ED226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043" y="1865652"/>
            <a:ext cx="1874102" cy="1056421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500BE26A-8822-4DAA-93A1-066D74C07F04}"/>
              </a:ext>
            </a:extLst>
          </p:cNvPr>
          <p:cNvSpPr txBox="1">
            <a:spLocks/>
          </p:cNvSpPr>
          <p:nvPr/>
        </p:nvSpPr>
        <p:spPr>
          <a:xfrm>
            <a:off x="2390004" y="2994143"/>
            <a:ext cx="2479716" cy="328116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Modelo</a:t>
            </a:r>
            <a:r>
              <a:rPr lang="en-US" sz="1867" b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 da </a:t>
            </a:r>
            <a:r>
              <a:rPr lang="en-US" sz="1867" b="1" err="1">
                <a:solidFill>
                  <a:prstClr val="white"/>
                </a:solidFill>
                <a:latin typeface="Trebuchet MS" panose="020B0603020202020204" pitchFamily="34" charset="0"/>
                <a:cs typeface="Arial" pitchFamily="34" charset="0"/>
              </a:rPr>
              <a:t>Chave</a:t>
            </a:r>
            <a:endParaRPr lang="en-US" sz="1867" b="1">
              <a:solidFill>
                <a:prstClr val="white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101DB7-9154-4908-A4C3-8FF329419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403" y="1969294"/>
            <a:ext cx="2296392" cy="26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E27CA28-D86C-42EA-8A7C-82F40B8B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7" y="2673872"/>
            <a:ext cx="10080080" cy="30446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altLang="ko-KR" sz="4000">
                <a:latin typeface="Trebuchet MS" panose="020B0603020202020204" pitchFamily="34" charset="0"/>
              </a:rPr>
              <a:t>Exemplo de uma interação entre uma pagina e ação</a:t>
            </a:r>
            <a:endParaRPr lang="ko-KR" altLang="en-US" sz="400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7286" y="1139483"/>
            <a:ext cx="11732455" cy="537385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C49D036-52E3-4FD3-93C4-5629D0B130DA}"/>
              </a:ext>
            </a:extLst>
          </p:cNvPr>
          <p:cNvSpPr txBox="1"/>
          <p:nvPr/>
        </p:nvSpPr>
        <p:spPr>
          <a:xfrm>
            <a:off x="7083706" y="1388303"/>
            <a:ext cx="42016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2"/>
                </a:solidFill>
                <a:latin typeface="Trebuchet MS" panose="020B0603020202020204" pitchFamily="34" charset="0"/>
              </a:rPr>
              <a:t>Nota:  </a:t>
            </a:r>
            <a:r>
              <a:rPr lang="pt-PT" sz="1600">
                <a:solidFill>
                  <a:schemeClr val="bg2"/>
                </a:solidFill>
                <a:latin typeface="Trebuchet MS" panose="020B0603020202020204" pitchFamily="34" charset="0"/>
              </a:rPr>
              <a:t>Após efetuar o login será enviado para uma pagina idêntica à pagina inicial, no entanto esta pagina possuirá um menu de navegação lateral que permitirá ao utilizador navegar para as restantes paginas do website</a:t>
            </a:r>
            <a:endParaRPr lang="pt-PT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997EEED-788F-41B2-A386-0C40291AE986}"/>
              </a:ext>
            </a:extLst>
          </p:cNvPr>
          <p:cNvSpPr txBox="1"/>
          <p:nvPr/>
        </p:nvSpPr>
        <p:spPr>
          <a:xfrm>
            <a:off x="8179837" y="4561198"/>
            <a:ext cx="2708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>
                <a:solidFill>
                  <a:schemeClr val="bg2"/>
                </a:solidFill>
                <a:latin typeface="Trebuchet MS" panose="020B0603020202020204" pitchFamily="34" charset="0"/>
              </a:rPr>
              <a:t>Nota: </a:t>
            </a:r>
            <a:r>
              <a:rPr lang="pt-PT" sz="1600">
                <a:solidFill>
                  <a:schemeClr val="bg2"/>
                </a:solidFill>
                <a:latin typeface="Trebuchet MS" panose="020B0603020202020204" pitchFamily="34" charset="0"/>
              </a:rPr>
              <a:t>dependendo do tipo de credenciais o utilizador as opções no menu de navegação lateral serão diferentes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2C93CF7-D8E1-4E70-B7E6-1C1E9F23163E}"/>
              </a:ext>
            </a:extLst>
          </p:cNvPr>
          <p:cNvSpPr txBox="1"/>
          <p:nvPr/>
        </p:nvSpPr>
        <p:spPr>
          <a:xfrm>
            <a:off x="625893" y="5808153"/>
            <a:ext cx="5507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>
                <a:solidFill>
                  <a:schemeClr val="bg2"/>
                </a:solidFill>
                <a:latin typeface="Trebuchet MS" panose="020B0603020202020204" pitchFamily="34" charset="0"/>
              </a:rPr>
              <a:t>Nota: </a:t>
            </a:r>
            <a:r>
              <a:rPr lang="pt-PT" sz="1600">
                <a:solidFill>
                  <a:schemeClr val="bg2"/>
                </a:solidFill>
                <a:latin typeface="Trebuchet MS" panose="020B0603020202020204" pitchFamily="34" charset="0"/>
              </a:rPr>
              <a:t>Após o registo o utilizador será enviado de volta á pagina inicial para puder efetuar o login </a:t>
            </a:r>
          </a:p>
        </p:txBody>
      </p:sp>
    </p:spTree>
    <p:extLst>
      <p:ext uri="{BB962C8B-B14F-4D97-AF65-F5344CB8AC3E}">
        <p14:creationId xmlns:p14="http://schemas.microsoft.com/office/powerpoint/2010/main" val="56233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altLang="ko-KR" sz="4000">
                <a:latin typeface="Trebuchet MS" panose="020B0603020202020204" pitchFamily="34" charset="0"/>
              </a:rPr>
              <a:t>Interação mais detalhada</a:t>
            </a:r>
            <a:endParaRPr lang="ko-KR" altLang="en-US" sz="400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772" y="1112743"/>
            <a:ext cx="11732455" cy="55399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9" name="Imagem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8B30D06-0E73-4D97-A7BD-35578E4A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12" y="1195802"/>
            <a:ext cx="5103642" cy="53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1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altLang="ko-KR" sz="4000">
                <a:latin typeface="Trebuchet MS" panose="020B0603020202020204" pitchFamily="34" charset="0"/>
              </a:rPr>
              <a:t>Hierarquia das pastas</a:t>
            </a:r>
            <a:endParaRPr lang="ko-KR" altLang="en-US" sz="400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772" y="1112743"/>
            <a:ext cx="11732455" cy="55399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AB25157-75E3-4168-8715-9E07A1D25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84" y="1200391"/>
            <a:ext cx="5629275" cy="53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424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388A408475E642BED2D0111A984F4E" ma:contentTypeVersion="6" ma:contentTypeDescription="Crie um novo documento." ma:contentTypeScope="" ma:versionID="9b622ddabe76757a8978aca2beb0085a">
  <xsd:schema xmlns:xsd="http://www.w3.org/2001/XMLSchema" xmlns:xs="http://www.w3.org/2001/XMLSchema" xmlns:p="http://schemas.microsoft.com/office/2006/metadata/properties" xmlns:ns2="7724be53-7d25-421e-af2a-f78cc09549f9" targetNamespace="http://schemas.microsoft.com/office/2006/metadata/properties" ma:root="true" ma:fieldsID="967ac379a843719eeb7b4d6694d6080d" ns2:_="">
    <xsd:import namespace="7724be53-7d25-421e-af2a-f78cc09549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4be53-7d25-421e-af2a-f78cc09549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387A65-01F5-45F4-ACC3-AF0BEAFC9E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488A42-1ED1-44E0-AE1A-21FEEE674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24be53-7d25-421e-af2a-f78cc09549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742276-4209-45EB-A75B-4E287E3CB095}">
  <ds:schemaRefs>
    <ds:schemaRef ds:uri="http://purl.org/dc/dcmitype/"/>
    <ds:schemaRef ds:uri="7724be53-7d25-421e-af2a-f78cc09549f9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494</Words>
  <Application>Microsoft Office PowerPoint</Application>
  <PresentationFormat>Ecrã Panorâmico</PresentationFormat>
  <Paragraphs>86</Paragraphs>
  <Slides>22</Slides>
  <Notes>5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Trebuchet MS</vt:lpstr>
      <vt:lpstr>Tema do Office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matos</dc:creator>
  <cp:lastModifiedBy>diogo matos</cp:lastModifiedBy>
  <cp:revision>2</cp:revision>
  <dcterms:created xsi:type="dcterms:W3CDTF">2019-10-28T11:17:48Z</dcterms:created>
  <dcterms:modified xsi:type="dcterms:W3CDTF">2020-01-17T08:32:48Z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0x01010010388A408475E642BED2D0111A984F4E</vt:lpwstr>
  </property>
</Properties>
</file>